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92" r:id="rId4"/>
    <p:sldId id="293" r:id="rId5"/>
    <p:sldId id="294" r:id="rId6"/>
    <p:sldId id="295" r:id="rId7"/>
    <p:sldId id="278" r:id="rId8"/>
    <p:sldId id="269" r:id="rId9"/>
    <p:sldId id="274" r:id="rId10"/>
    <p:sldId id="291" r:id="rId11"/>
    <p:sldId id="284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pos="7106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1049" userDrawn="1">
          <p15:clr>
            <a:srgbClr val="A4A3A4"/>
          </p15:clr>
        </p15:guide>
        <p15:guide id="9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776"/>
    <a:srgbClr val="2875BB"/>
    <a:srgbClr val="CC4F3B"/>
    <a:srgbClr val="EBF7E5"/>
    <a:srgbClr val="F8FCF6"/>
    <a:srgbClr val="BF3E1B"/>
    <a:srgbClr val="2A5B79"/>
    <a:srgbClr val="324853"/>
    <a:srgbClr val="19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-72" y="-192"/>
      </p:cViewPr>
      <p:guideLst>
        <p:guide orient="horz" pos="2183"/>
        <p:guide orient="horz" pos="527"/>
        <p:guide orient="horz" pos="3816"/>
        <p:guide orient="horz" pos="1049"/>
        <p:guide pos="3795"/>
        <p:guide pos="7106"/>
        <p:guide pos="551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Личностная тревожность</c:v>
                </c:pt>
              </c:strCache>
            </c:strRef>
          </c:tx>
          <c:spPr>
            <a:pattFill prst="pct30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3E9-44F9-AFBE-05E9025D816F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3E9-44F9-AFBE-05E9025D816F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3E9-44F9-AFBE-05E9025D81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Низкая</c:v>
                </c:pt>
                <c:pt idx="1">
                  <c:v>Средняя</c:v>
                </c:pt>
                <c:pt idx="2">
                  <c:v>Высокая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</c:v>
                </c:pt>
                <c:pt idx="1">
                  <c:v>22</c:v>
                </c:pt>
                <c:pt idx="2">
                  <c:v>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A3-455D-91AC-4F2B5B05EC9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Уровень стресса</c:v>
                </c:pt>
              </c:strCache>
            </c:strRef>
          </c:tx>
          <c:spPr>
            <a:pattFill prst="pct2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3613-42D5-BA3A-1863D5FC27B7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613-42D5-BA3A-1863D5FC27B7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3613-42D5-BA3A-1863D5FC27B7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3613-42D5-BA3A-1863D5FC27B7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61DD-44E4-8132-771292BA406C}"/>
              </c:ext>
            </c:extLst>
          </c:dPt>
          <c:dLbls>
            <c:dLbl>
              <c:idx val="4"/>
              <c:layout>
                <c:manualLayout>
                  <c:x val="0.16283567332935023"/>
                  <c:y val="0.1228186408589213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DD-44E4-8132-771292BA40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Лист1!$A$2:$A$6</c:f>
              <c:strCache>
                <c:ptCount val="5"/>
                <c:pt idx="0">
                  <c:v>Низкий</c:v>
                </c:pt>
                <c:pt idx="1">
                  <c:v>Умеренный</c:v>
                </c:pt>
                <c:pt idx="2">
                  <c:v>Средний</c:v>
                </c:pt>
                <c:pt idx="3">
                  <c:v>Высокий</c:v>
                </c:pt>
                <c:pt idx="4">
                  <c:v>Опасно высокий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12</c:v>
                </c:pt>
                <c:pt idx="1">
                  <c:v>8</c:v>
                </c:pt>
                <c:pt idx="2">
                  <c:v>28</c:v>
                </c:pt>
                <c:pt idx="3">
                  <c:v>32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DD-44E4-8132-771292BA406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C8287-CA0D-4129-A0FA-BE5BB849AE9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769D3-A305-4183-BE92-92C9EF06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7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B32147-FDDA-4417-AB5C-77DD2045EC6B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61B77A-D751-42E6-8C84-7E927EAD69E3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614306"/>
            <a:ext cx="10049428" cy="7794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381" y="1825625"/>
            <a:ext cx="1052169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259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2"/>
                </a:solidFill>
              </a:defRPr>
            </a:lvl1pPr>
          </a:lstStyle>
          <a:p>
            <a:fld id="{7944A037-37C3-441E-8343-0846A3B20FC2}" type="datetime1">
              <a:rPr lang="en-US" smtClean="0"/>
              <a:pPr/>
              <a:t>5/24/2021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381" y="6325638"/>
            <a:ext cx="1957988" cy="365125"/>
          </a:xfrm>
        </p:spPr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1013C4-A2A8-4F17-AA2C-C5BD6165097D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4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8D2137-C846-4614-A154-43AC9E78B2EC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0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FA0F25-359C-43CF-89A4-80F672A33310}" type="datetime1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62AC17-6E9C-47D9-97D3-FE4834801C70}" type="datetime1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D6F42A-5468-4A2B-80CE-22A97B5F86CF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2D3AEB-DFC4-46EA-B8FC-DAB904D52A8F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D99FD-A457-40FF-BBAC-D42F578E2294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921" y="614306"/>
            <a:ext cx="10049428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921" y="1465346"/>
            <a:ext cx="10521696" cy="452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92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 rot="16200000">
            <a:off x="10905703" y="5643207"/>
            <a:ext cx="1614673" cy="287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accent2"/>
                </a:solidFill>
                <a:latin typeface="+mj-lt"/>
              </a:rPr>
              <a:t>www.eco.com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6200000">
            <a:off x="11110793" y="418960"/>
            <a:ext cx="1198437" cy="491399"/>
            <a:chOff x="10993563" y="735481"/>
            <a:chExt cx="1198437" cy="491399"/>
          </a:xfrm>
        </p:grpSpPr>
        <p:grpSp>
          <p:nvGrpSpPr>
            <p:cNvPr id="23" name="Group 8"/>
            <p:cNvGrpSpPr>
              <a:grpSpLocks noChangeAspect="1"/>
            </p:cNvGrpSpPr>
            <p:nvPr/>
          </p:nvGrpSpPr>
          <p:grpSpPr bwMode="auto">
            <a:xfrm>
              <a:off x="10993563" y="772812"/>
              <a:ext cx="287277" cy="454068"/>
              <a:chOff x="3200" y="1150"/>
              <a:chExt cx="1278" cy="2020"/>
            </a:xfrm>
            <a:solidFill>
              <a:schemeClr val="accent2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3827" y="1861"/>
                <a:ext cx="0" cy="1299"/>
              </a:xfrm>
              <a:custGeom>
                <a:avLst/>
                <a:gdLst>
                  <a:gd name="T0" fmla="*/ 0 h 1299"/>
                  <a:gd name="T1" fmla="*/ 1299 h 1299"/>
                  <a:gd name="T2" fmla="*/ 0 h 12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99">
                    <a:moveTo>
                      <a:pt x="0" y="0"/>
                    </a:moveTo>
                    <a:lnTo>
                      <a:pt x="0" y="12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827" y="1861"/>
                <a:ext cx="0" cy="1299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3779" y="1871"/>
                <a:ext cx="114" cy="12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3836" y="1861"/>
                <a:ext cx="0" cy="180"/>
              </a:xfrm>
              <a:custGeom>
                <a:avLst/>
                <a:gdLst>
                  <a:gd name="T0" fmla="*/ 180 h 180"/>
                  <a:gd name="T1" fmla="*/ 0 h 180"/>
                  <a:gd name="T2" fmla="*/ 18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V="1">
                <a:off x="3836" y="1861"/>
                <a:ext cx="0" cy="18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3798" y="1871"/>
                <a:ext cx="86" cy="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3625" y="1150"/>
                <a:ext cx="439" cy="789"/>
              </a:xfrm>
              <a:custGeom>
                <a:avLst/>
                <a:gdLst>
                  <a:gd name="T0" fmla="*/ 90 w 185"/>
                  <a:gd name="T1" fmla="*/ 333 h 333"/>
                  <a:gd name="T2" fmla="*/ 79 w 185"/>
                  <a:gd name="T3" fmla="*/ 326 h 333"/>
                  <a:gd name="T4" fmla="*/ 10 w 185"/>
                  <a:gd name="T5" fmla="*/ 217 h 333"/>
                  <a:gd name="T6" fmla="*/ 76 w 185"/>
                  <a:gd name="T7" fmla="*/ 18 h 333"/>
                  <a:gd name="T8" fmla="*/ 90 w 185"/>
                  <a:gd name="T9" fmla="*/ 0 h 333"/>
                  <a:gd name="T10" fmla="*/ 104 w 185"/>
                  <a:gd name="T11" fmla="*/ 17 h 333"/>
                  <a:gd name="T12" fmla="*/ 173 w 185"/>
                  <a:gd name="T13" fmla="*/ 209 h 333"/>
                  <a:gd name="T14" fmla="*/ 99 w 185"/>
                  <a:gd name="T15" fmla="*/ 326 h 333"/>
                  <a:gd name="T16" fmla="*/ 90 w 185"/>
                  <a:gd name="T17" fmla="*/ 333 h 333"/>
                  <a:gd name="T18" fmla="*/ 91 w 185"/>
                  <a:gd name="T19" fmla="*/ 59 h 333"/>
                  <a:gd name="T20" fmla="*/ 46 w 185"/>
                  <a:gd name="T21" fmla="*/ 210 h 333"/>
                  <a:gd name="T22" fmla="*/ 89 w 185"/>
                  <a:gd name="T23" fmla="*/ 288 h 333"/>
                  <a:gd name="T24" fmla="*/ 137 w 185"/>
                  <a:gd name="T25" fmla="*/ 205 h 333"/>
                  <a:gd name="T26" fmla="*/ 91 w 185"/>
                  <a:gd name="T27" fmla="*/ 5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333">
                    <a:moveTo>
                      <a:pt x="90" y="333"/>
                    </a:moveTo>
                    <a:cubicBezTo>
                      <a:pt x="79" y="326"/>
                      <a:pt x="79" y="326"/>
                      <a:pt x="79" y="326"/>
                    </a:cubicBezTo>
                    <a:cubicBezTo>
                      <a:pt x="77" y="325"/>
                      <a:pt x="23" y="289"/>
                      <a:pt x="10" y="217"/>
                    </a:cubicBezTo>
                    <a:cubicBezTo>
                      <a:pt x="0" y="156"/>
                      <a:pt x="22" y="89"/>
                      <a:pt x="76" y="1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7" y="21"/>
                      <a:pt x="185" y="112"/>
                      <a:pt x="173" y="209"/>
                    </a:cubicBezTo>
                    <a:cubicBezTo>
                      <a:pt x="167" y="255"/>
                      <a:pt x="143" y="294"/>
                      <a:pt x="99" y="326"/>
                    </a:cubicBezTo>
                    <a:lnTo>
                      <a:pt x="90" y="333"/>
                    </a:lnTo>
                    <a:close/>
                    <a:moveTo>
                      <a:pt x="91" y="59"/>
                    </a:moveTo>
                    <a:cubicBezTo>
                      <a:pt x="53" y="114"/>
                      <a:pt x="38" y="165"/>
                      <a:pt x="46" y="210"/>
                    </a:cubicBezTo>
                    <a:cubicBezTo>
                      <a:pt x="52" y="250"/>
                      <a:pt x="76" y="276"/>
                      <a:pt x="89" y="288"/>
                    </a:cubicBezTo>
                    <a:cubicBezTo>
                      <a:pt x="117" y="265"/>
                      <a:pt x="133" y="237"/>
                      <a:pt x="137" y="205"/>
                    </a:cubicBezTo>
                    <a:cubicBezTo>
                      <a:pt x="144" y="147"/>
                      <a:pt x="111" y="88"/>
                      <a:pt x="9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3872" y="2205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 flipV="1">
                <a:off x="3872" y="2205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/>
              </p:cNvSpPr>
              <p:nvPr/>
            </p:nvSpPr>
            <p:spPr bwMode="auto">
              <a:xfrm>
                <a:off x="3822" y="2177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6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6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3898" y="1662"/>
                <a:ext cx="580" cy="590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5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2 h 249"/>
                  <a:gd name="T16" fmla="*/ 218 w 244"/>
                  <a:gd name="T17" fmla="*/ 133 h 249"/>
                  <a:gd name="T18" fmla="*/ 58 w 244"/>
                  <a:gd name="T19" fmla="*/ 249 h 249"/>
                  <a:gd name="T20" fmla="*/ 49 w 244"/>
                  <a:gd name="T21" fmla="*/ 212 h 249"/>
                  <a:gd name="T22" fmla="*/ 58 w 244"/>
                  <a:gd name="T23" fmla="*/ 213 h 249"/>
                  <a:gd name="T24" fmla="*/ 185 w 244"/>
                  <a:gd name="T25" fmla="*/ 119 h 249"/>
                  <a:gd name="T26" fmla="*/ 205 w 244"/>
                  <a:gd name="T27" fmla="*/ 44 h 249"/>
                  <a:gd name="T28" fmla="*/ 70 w 244"/>
                  <a:gd name="T29" fmla="*/ 126 h 249"/>
                  <a:gd name="T30" fmla="*/ 49 w 244"/>
                  <a:gd name="T31" fmla="*/ 21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5"/>
                      <a:pt x="19" y="245"/>
                      <a:pt x="19" y="245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8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3" y="25"/>
                      <a:pt x="241" y="78"/>
                      <a:pt x="218" y="133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2"/>
                    </a:moveTo>
                    <a:cubicBezTo>
                      <a:pt x="52" y="212"/>
                      <a:pt x="55" y="213"/>
                      <a:pt x="58" y="213"/>
                    </a:cubicBezTo>
                    <a:cubicBezTo>
                      <a:pt x="116" y="213"/>
                      <a:pt x="159" y="181"/>
                      <a:pt x="185" y="119"/>
                    </a:cubicBezTo>
                    <a:cubicBezTo>
                      <a:pt x="197" y="91"/>
                      <a:pt x="203" y="63"/>
                      <a:pt x="205" y="44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59"/>
                      <a:pt x="47" y="194"/>
                      <a:pt x="49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2"/>
              <p:cNvSpPr>
                <a:spLocks/>
              </p:cNvSpPr>
              <p:nvPr/>
            </p:nvSpPr>
            <p:spPr bwMode="auto">
              <a:xfrm>
                <a:off x="3872" y="2788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23"/>
              <p:cNvSpPr>
                <a:spLocks noChangeShapeType="1"/>
              </p:cNvSpPr>
              <p:nvPr/>
            </p:nvSpPr>
            <p:spPr bwMode="auto">
              <a:xfrm flipV="1">
                <a:off x="3872" y="2788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4"/>
              <p:cNvSpPr>
                <a:spLocks/>
              </p:cNvSpPr>
              <p:nvPr/>
            </p:nvSpPr>
            <p:spPr bwMode="auto">
              <a:xfrm>
                <a:off x="3822" y="2760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9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9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"/>
              <p:cNvSpPr>
                <a:spLocks noEditPoints="1"/>
              </p:cNvSpPr>
              <p:nvPr/>
            </p:nvSpPr>
            <p:spPr bwMode="auto">
              <a:xfrm>
                <a:off x="3898" y="2245"/>
                <a:ext cx="580" cy="591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6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3 h 249"/>
                  <a:gd name="T16" fmla="*/ 218 w 244"/>
                  <a:gd name="T17" fmla="*/ 134 h 249"/>
                  <a:gd name="T18" fmla="*/ 58 w 244"/>
                  <a:gd name="T19" fmla="*/ 249 h 249"/>
                  <a:gd name="T20" fmla="*/ 49 w 244"/>
                  <a:gd name="T21" fmla="*/ 213 h 249"/>
                  <a:gd name="T22" fmla="*/ 58 w 244"/>
                  <a:gd name="T23" fmla="*/ 213 h 249"/>
                  <a:gd name="T24" fmla="*/ 205 w 244"/>
                  <a:gd name="T25" fmla="*/ 45 h 249"/>
                  <a:gd name="T26" fmla="*/ 70 w 244"/>
                  <a:gd name="T27" fmla="*/ 126 h 249"/>
                  <a:gd name="T28" fmla="*/ 49 w 244"/>
                  <a:gd name="T29" fmla="*/ 21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6"/>
                      <a:pt x="19" y="246"/>
                      <a:pt x="19" y="246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9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3" y="25"/>
                      <a:pt x="241" y="79"/>
                      <a:pt x="218" y="134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3"/>
                    </a:moveTo>
                    <a:cubicBezTo>
                      <a:pt x="52" y="213"/>
                      <a:pt x="55" y="213"/>
                      <a:pt x="58" y="213"/>
                    </a:cubicBezTo>
                    <a:cubicBezTo>
                      <a:pt x="170" y="213"/>
                      <a:pt x="198" y="96"/>
                      <a:pt x="205" y="45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60"/>
                      <a:pt x="47" y="195"/>
                      <a:pt x="49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3699" y="2205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8"/>
              <p:cNvSpPr>
                <a:spLocks noChangeShapeType="1"/>
              </p:cNvSpPr>
              <p:nvPr/>
            </p:nvSpPr>
            <p:spPr bwMode="auto">
              <a:xfrm flipH="1" flipV="1">
                <a:off x="3699" y="2205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3668" y="2177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6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6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1"/>
              <p:cNvSpPr>
                <a:spLocks noEditPoints="1"/>
              </p:cNvSpPr>
              <p:nvPr/>
            </p:nvSpPr>
            <p:spPr bwMode="auto">
              <a:xfrm>
                <a:off x="3200" y="1662"/>
                <a:ext cx="579" cy="598"/>
              </a:xfrm>
              <a:custGeom>
                <a:avLst/>
                <a:gdLst>
                  <a:gd name="T0" fmla="*/ 186 w 244"/>
                  <a:gd name="T1" fmla="*/ 252 h 252"/>
                  <a:gd name="T2" fmla="*/ 186 w 244"/>
                  <a:gd name="T3" fmla="*/ 252 h 252"/>
                  <a:gd name="T4" fmla="*/ 26 w 244"/>
                  <a:gd name="T5" fmla="*/ 135 h 252"/>
                  <a:gd name="T6" fmla="*/ 0 w 244"/>
                  <a:gd name="T7" fmla="*/ 23 h 252"/>
                  <a:gd name="T8" fmla="*/ 0 w 244"/>
                  <a:gd name="T9" fmla="*/ 0 h 252"/>
                  <a:gd name="T10" fmla="*/ 22 w 244"/>
                  <a:gd name="T11" fmla="*/ 4 h 252"/>
                  <a:gd name="T12" fmla="*/ 205 w 244"/>
                  <a:gd name="T13" fmla="*/ 107 h 252"/>
                  <a:gd name="T14" fmla="*/ 228 w 244"/>
                  <a:gd name="T15" fmla="*/ 234 h 252"/>
                  <a:gd name="T16" fmla="*/ 225 w 244"/>
                  <a:gd name="T17" fmla="*/ 246 h 252"/>
                  <a:gd name="T18" fmla="*/ 212 w 244"/>
                  <a:gd name="T19" fmla="*/ 249 h 252"/>
                  <a:gd name="T20" fmla="*/ 186 w 244"/>
                  <a:gd name="T21" fmla="*/ 252 h 252"/>
                  <a:gd name="T22" fmla="*/ 39 w 244"/>
                  <a:gd name="T23" fmla="*/ 46 h 252"/>
                  <a:gd name="T24" fmla="*/ 186 w 244"/>
                  <a:gd name="T25" fmla="*/ 216 h 252"/>
                  <a:gd name="T26" fmla="*/ 186 w 244"/>
                  <a:gd name="T27" fmla="*/ 216 h 252"/>
                  <a:gd name="T28" fmla="*/ 195 w 244"/>
                  <a:gd name="T29" fmla="*/ 214 h 252"/>
                  <a:gd name="T30" fmla="*/ 174 w 244"/>
                  <a:gd name="T31" fmla="*/ 127 h 252"/>
                  <a:gd name="T32" fmla="*/ 39 w 244"/>
                  <a:gd name="T33" fmla="*/ 4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2">
                    <a:moveTo>
                      <a:pt x="186" y="252"/>
                    </a:moveTo>
                    <a:cubicBezTo>
                      <a:pt x="186" y="252"/>
                      <a:pt x="186" y="252"/>
                      <a:pt x="186" y="252"/>
                    </a:cubicBezTo>
                    <a:cubicBezTo>
                      <a:pt x="113" y="252"/>
                      <a:pt x="57" y="210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5"/>
                      <a:pt x="205" y="107"/>
                    </a:cubicBezTo>
                    <a:cubicBezTo>
                      <a:pt x="244" y="169"/>
                      <a:pt x="228" y="231"/>
                      <a:pt x="228" y="234"/>
                    </a:cubicBezTo>
                    <a:cubicBezTo>
                      <a:pt x="225" y="246"/>
                      <a:pt x="225" y="246"/>
                      <a:pt x="225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2"/>
                      <a:pt x="186" y="252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6"/>
                      <a:pt x="186" y="216"/>
                    </a:cubicBezTo>
                    <a:cubicBezTo>
                      <a:pt x="186" y="216"/>
                      <a:pt x="186" y="216"/>
                      <a:pt x="186" y="216"/>
                    </a:cubicBezTo>
                    <a:cubicBezTo>
                      <a:pt x="189" y="216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7"/>
                    </a:cubicBezTo>
                    <a:cubicBezTo>
                      <a:pt x="150" y="89"/>
                      <a:pt x="104" y="61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3699" y="2788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33"/>
              <p:cNvSpPr>
                <a:spLocks noChangeShapeType="1"/>
              </p:cNvSpPr>
              <p:nvPr/>
            </p:nvSpPr>
            <p:spPr bwMode="auto">
              <a:xfrm flipH="1" flipV="1">
                <a:off x="3699" y="2788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auto">
              <a:xfrm>
                <a:off x="3668" y="2760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9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6"/>
              <p:cNvSpPr>
                <a:spLocks noEditPoints="1"/>
              </p:cNvSpPr>
              <p:nvPr/>
            </p:nvSpPr>
            <p:spPr bwMode="auto">
              <a:xfrm>
                <a:off x="3200" y="2248"/>
                <a:ext cx="579" cy="600"/>
              </a:xfrm>
              <a:custGeom>
                <a:avLst/>
                <a:gdLst>
                  <a:gd name="T0" fmla="*/ 186 w 244"/>
                  <a:gd name="T1" fmla="*/ 253 h 253"/>
                  <a:gd name="T2" fmla="*/ 186 w 244"/>
                  <a:gd name="T3" fmla="*/ 253 h 253"/>
                  <a:gd name="T4" fmla="*/ 26 w 244"/>
                  <a:gd name="T5" fmla="*/ 135 h 253"/>
                  <a:gd name="T6" fmla="*/ 0 w 244"/>
                  <a:gd name="T7" fmla="*/ 23 h 253"/>
                  <a:gd name="T8" fmla="*/ 0 w 244"/>
                  <a:gd name="T9" fmla="*/ 0 h 253"/>
                  <a:gd name="T10" fmla="*/ 22 w 244"/>
                  <a:gd name="T11" fmla="*/ 4 h 253"/>
                  <a:gd name="T12" fmla="*/ 205 w 244"/>
                  <a:gd name="T13" fmla="*/ 106 h 253"/>
                  <a:gd name="T14" fmla="*/ 228 w 244"/>
                  <a:gd name="T15" fmla="*/ 233 h 253"/>
                  <a:gd name="T16" fmla="*/ 225 w 244"/>
                  <a:gd name="T17" fmla="*/ 245 h 253"/>
                  <a:gd name="T18" fmla="*/ 212 w 244"/>
                  <a:gd name="T19" fmla="*/ 249 h 253"/>
                  <a:gd name="T20" fmla="*/ 186 w 244"/>
                  <a:gd name="T21" fmla="*/ 253 h 253"/>
                  <a:gd name="T22" fmla="*/ 39 w 244"/>
                  <a:gd name="T23" fmla="*/ 46 h 253"/>
                  <a:gd name="T24" fmla="*/ 186 w 244"/>
                  <a:gd name="T25" fmla="*/ 217 h 253"/>
                  <a:gd name="T26" fmla="*/ 186 w 244"/>
                  <a:gd name="T27" fmla="*/ 217 h 253"/>
                  <a:gd name="T28" fmla="*/ 195 w 244"/>
                  <a:gd name="T29" fmla="*/ 214 h 253"/>
                  <a:gd name="T30" fmla="*/ 174 w 244"/>
                  <a:gd name="T31" fmla="*/ 128 h 253"/>
                  <a:gd name="T32" fmla="*/ 39 w 244"/>
                  <a:gd name="T33" fmla="*/ 4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3">
                    <a:moveTo>
                      <a:pt x="186" y="253"/>
                    </a:moveTo>
                    <a:cubicBezTo>
                      <a:pt x="186" y="253"/>
                      <a:pt x="186" y="253"/>
                      <a:pt x="186" y="253"/>
                    </a:cubicBezTo>
                    <a:cubicBezTo>
                      <a:pt x="113" y="253"/>
                      <a:pt x="57" y="211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4"/>
                      <a:pt x="205" y="106"/>
                    </a:cubicBezTo>
                    <a:cubicBezTo>
                      <a:pt x="244" y="168"/>
                      <a:pt x="228" y="231"/>
                      <a:pt x="228" y="233"/>
                    </a:cubicBezTo>
                    <a:cubicBezTo>
                      <a:pt x="225" y="245"/>
                      <a:pt x="225" y="245"/>
                      <a:pt x="225" y="245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3"/>
                      <a:pt x="186" y="253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7"/>
                      <a:pt x="186" y="217"/>
                    </a:cubicBezTo>
                    <a:cubicBezTo>
                      <a:pt x="186" y="217"/>
                      <a:pt x="186" y="217"/>
                      <a:pt x="186" y="217"/>
                    </a:cubicBezTo>
                    <a:cubicBezTo>
                      <a:pt x="189" y="217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8"/>
                    </a:cubicBezTo>
                    <a:cubicBezTo>
                      <a:pt x="150" y="89"/>
                      <a:pt x="104" y="62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280840" y="735481"/>
              <a:ext cx="911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+mj-lt"/>
                </a:rPr>
                <a:t>One Earth</a:t>
              </a:r>
            </a:p>
          </p:txBody>
        </p:sp>
      </p:grpSp>
      <p:cxnSp>
        <p:nvCxnSpPr>
          <p:cNvPr id="58" name="Straight Connector 57"/>
          <p:cNvCxnSpPr/>
          <p:nvPr userDrawn="1"/>
        </p:nvCxnSpPr>
        <p:spPr>
          <a:xfrm flipH="1">
            <a:off x="11724762" y="1465346"/>
            <a:ext cx="34593" cy="388037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1799.mskobr.ru/users_files/admin1420/files/metod_cabinet/intellektual_nye_priznaki_stressa.pdf" TargetMode="External"/><Relationship Id="rId2" Type="http://schemas.openxmlformats.org/officeDocument/2006/relationships/hyperlink" Target="https://docs.google.com/forms/d/e/1FAIpQLSfl53ydXk01pkyjCnBlsb2e4NqTAF6yMHCO3j4cEKyKQZ5h3Q/view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s.eric.ed.gov/fulltext/EJ1155536.pdf" TargetMode="External"/><Relationship Id="rId5" Type="http://schemas.openxmlformats.org/officeDocument/2006/relationships/hyperlink" Target="http://flogiston.ru/library/naenko" TargetMode="External"/><Relationship Id="rId4" Type="http://schemas.openxmlformats.org/officeDocument/2006/relationships/hyperlink" Target="http://clinica.nsk.ru/info/testy/testy-na-stressy-depressiyu-trevozhnost/shkala-trevogi-test-na-trevozhnost-spilbergera-khanin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787" y="692633"/>
            <a:ext cx="8652485" cy="3334323"/>
          </a:xfrm>
        </p:spPr>
        <p:txBody>
          <a:bodyPr>
            <a:noAutofit/>
          </a:bodyPr>
          <a:lstStyle/>
          <a:p>
            <a:pPr algn="l"/>
            <a:r>
              <a:rPr lang="ru-RU" sz="6000" b="0" dirty="0">
                <a:solidFill>
                  <a:schemeClr val="bg1"/>
                </a:solidFill>
              </a:rPr>
              <a:t>Выявление уровня стресса у студентов российских вузов</a:t>
            </a:r>
            <a:endParaRPr lang="en-US" sz="6000" b="0" dirty="0">
              <a:solidFill>
                <a:schemeClr val="bg1"/>
              </a:solidFill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108742" y="5049873"/>
            <a:ext cx="4478095" cy="120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sz="1200" dirty="0">
                <a:solidFill>
                  <a:schemeClr val="bg1"/>
                </a:solidFill>
                <a:latin typeface="+mj-lt"/>
              </a:rPr>
              <a:t>Выполнили студенты группы 8382: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Мирончик Павел, Кузина Анастасия, </a:t>
            </a:r>
            <a:r>
              <a:rPr lang="ru-RU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Кулачкова</a:t>
            </a: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Мария, Гордиенко Александр, </a:t>
            </a:r>
            <a:r>
              <a:rPr lang="ru-RU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Янкин</a:t>
            </a: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Даниил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37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F46DC025-623D-4046-A02D-A1B72BED340F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-9249" y="0"/>
            <a:ext cx="12192000" cy="6858000"/>
          </a:xfrm>
          <a:prstGeom prst="rect">
            <a:avLst/>
          </a:prstGeom>
          <a:solidFill>
            <a:schemeClr val="bg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10</a:t>
            </a:fld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xmlns="" id="{4D5D99F9-A62F-4EC6-810A-CC316088E82B}"/>
              </a:ext>
            </a:extLst>
          </p:cNvPr>
          <p:cNvSpPr/>
          <p:nvPr/>
        </p:nvSpPr>
        <p:spPr>
          <a:xfrm>
            <a:off x="-287079" y="1509823"/>
            <a:ext cx="12599581" cy="9781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2573" y="1691508"/>
            <a:ext cx="6100246" cy="463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dirty="0">
                <a:solidFill>
                  <a:schemeClr val="bg2"/>
                </a:solidFill>
              </a:rPr>
              <a:t>По результатам исследования было выявлено следующее: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EBC07E4-7DDE-45C5-BEBE-1EE3B44E8FE5}"/>
              </a:ext>
            </a:extLst>
          </p:cNvPr>
          <p:cNvSpPr txBox="1">
            <a:spLocks/>
          </p:cNvSpPr>
          <p:nvPr/>
        </p:nvSpPr>
        <p:spPr>
          <a:xfrm>
            <a:off x="820381" y="614306"/>
            <a:ext cx="1046894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Выводы</a:t>
            </a:r>
            <a:endParaRPr lang="en-US" dirty="0"/>
          </a:p>
        </p:txBody>
      </p:sp>
      <p:sp>
        <p:nvSpPr>
          <p:cNvPr id="20" name="Rectangle 248">
            <a:extLst>
              <a:ext uri="{FF2B5EF4-FFF2-40B4-BE49-F238E27FC236}">
                <a16:creationId xmlns:a16="http://schemas.microsoft.com/office/drawing/2014/main" xmlns="" id="{DC852C2D-E207-439E-88FB-31D930EA013F}"/>
              </a:ext>
            </a:extLst>
          </p:cNvPr>
          <p:cNvSpPr/>
          <p:nvPr/>
        </p:nvSpPr>
        <p:spPr>
          <a:xfrm>
            <a:off x="727901" y="2903591"/>
            <a:ext cx="8979625" cy="2268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Более половины студентов испытывают высокий и опасно высокий уровни стресса, а также высокий уровень тревожности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 Наибольшее влияние на уровень стресса оказывают недосыпание из-за учебы и нехватка сил и времени на учебу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Наименьшее влияние оказывают специальность и формат обучения, общее время затрачиваемое на учебу, а также качество общения с одногруппниками и преподавателями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9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614306"/>
            <a:ext cx="10468942" cy="779463"/>
          </a:xfrm>
        </p:spPr>
        <p:txBody>
          <a:bodyPr/>
          <a:lstStyle/>
          <a:p>
            <a:pPr algn="ctr"/>
            <a:r>
              <a:rPr lang="ru-RU" sz="3200" dirty="0"/>
              <a:t>Ссылки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11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9851" y="1393769"/>
            <a:ext cx="10843669" cy="4931869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2"/>
              </a:rPr>
              <a:t>https://docs.google.com/forms/d/e/1FAIpQLSfl53ydXk01pkyjCnBlsb2e4NqTAF6yMHCO3j4cEKyKQZ5h3Q/viewform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3"/>
              </a:rPr>
              <a:t>https://sch1799.mskobr.ru/users_files/admin1420/files/metod_cabinet/intellektual_nye_priznaki_stressa.pdf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4"/>
              </a:rPr>
              <a:t>http://clinica.nsk.ru/info/testy/testy-na-stressy-depressiyu-trevozhnost/shkala-trevogi-test-na-trevozhnost-spilbergera-khanina/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5"/>
              </a:rPr>
              <a:t>http://flogiston.ru/library/naenko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6"/>
              </a:rPr>
              <a:t>https://files.eric.ed.gov/fulltext/EJ1155536.pdf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D184C81B-F410-4C2F-833F-31609BAFF19D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37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4D8C9448-4062-4011-8AA1-E4A38CAA6CC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xmlns="" id="{77ED4B0A-AA7B-45E0-B69C-9D1DF08693C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81633" y="2893181"/>
            <a:ext cx="6094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accent1"/>
                </a:solidFill>
                <a:latin typeface="Domine (Заголовки)"/>
              </a:rPr>
              <a:t>Спасибо за внимание!</a:t>
            </a:r>
            <a:endParaRPr lang="en-US" sz="3200" b="1" dirty="0">
              <a:solidFill>
                <a:schemeClr val="accent1"/>
              </a:solidFill>
              <a:latin typeface="Domine (Заголовки)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8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660894" y="0"/>
            <a:ext cx="43385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07" y="784360"/>
            <a:ext cx="10436478" cy="1325563"/>
          </a:xfrm>
        </p:spPr>
        <p:txBody>
          <a:bodyPr/>
          <a:lstStyle/>
          <a:p>
            <a:r>
              <a:rPr lang="ru-RU" dirty="0"/>
              <a:t>О нашем исследовании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1615" y="2266784"/>
            <a:ext cx="4960335" cy="170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accent1"/>
                </a:solidFill>
              </a:rPr>
              <a:t>Целью нашего исследования является выявления уровня стресса среди студентов, нахождение взаимосвязи этого стресса с различными факторами и симптомами.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9929" y="2734183"/>
            <a:ext cx="1841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lt"/>
                <a:cs typeface="Poppins" panose="00000500000000000000" pitchFamily="2" charset="0"/>
              </a:rPr>
              <a:t>Условия учебы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086" y="3175134"/>
            <a:ext cx="3151347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Формат обучения, уровень загруженности, специальность студента и другие факторы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999940" y="2841135"/>
            <a:ext cx="599936" cy="506955"/>
            <a:chOff x="2151063" y="2751138"/>
            <a:chExt cx="1608138" cy="1358900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51063" y="2751138"/>
              <a:ext cx="1608138" cy="1358900"/>
            </a:xfrm>
            <a:custGeom>
              <a:avLst/>
              <a:gdLst>
                <a:gd name="T0" fmla="*/ 496 w 540"/>
                <a:gd name="T1" fmla="*/ 0 h 457"/>
                <a:gd name="T2" fmla="*/ 43 w 540"/>
                <a:gd name="T3" fmla="*/ 0 h 457"/>
                <a:gd name="T4" fmla="*/ 0 w 540"/>
                <a:gd name="T5" fmla="*/ 44 h 457"/>
                <a:gd name="T6" fmla="*/ 0 w 540"/>
                <a:gd name="T7" fmla="*/ 331 h 457"/>
                <a:gd name="T8" fmla="*/ 43 w 540"/>
                <a:gd name="T9" fmla="*/ 374 h 457"/>
                <a:gd name="T10" fmla="*/ 232 w 540"/>
                <a:gd name="T11" fmla="*/ 374 h 457"/>
                <a:gd name="T12" fmla="*/ 232 w 540"/>
                <a:gd name="T13" fmla="*/ 440 h 457"/>
                <a:gd name="T14" fmla="*/ 168 w 540"/>
                <a:gd name="T15" fmla="*/ 440 h 457"/>
                <a:gd name="T16" fmla="*/ 168 w 540"/>
                <a:gd name="T17" fmla="*/ 457 h 457"/>
                <a:gd name="T18" fmla="*/ 372 w 540"/>
                <a:gd name="T19" fmla="*/ 457 h 457"/>
                <a:gd name="T20" fmla="*/ 372 w 540"/>
                <a:gd name="T21" fmla="*/ 440 h 457"/>
                <a:gd name="T22" fmla="*/ 308 w 540"/>
                <a:gd name="T23" fmla="*/ 440 h 457"/>
                <a:gd name="T24" fmla="*/ 308 w 540"/>
                <a:gd name="T25" fmla="*/ 374 h 457"/>
                <a:gd name="T26" fmla="*/ 496 w 540"/>
                <a:gd name="T27" fmla="*/ 374 h 457"/>
                <a:gd name="T28" fmla="*/ 540 w 540"/>
                <a:gd name="T29" fmla="*/ 331 h 457"/>
                <a:gd name="T30" fmla="*/ 540 w 540"/>
                <a:gd name="T31" fmla="*/ 44 h 457"/>
                <a:gd name="T32" fmla="*/ 496 w 540"/>
                <a:gd name="T33" fmla="*/ 0 h 457"/>
                <a:gd name="T34" fmla="*/ 290 w 540"/>
                <a:gd name="T35" fmla="*/ 440 h 457"/>
                <a:gd name="T36" fmla="*/ 249 w 540"/>
                <a:gd name="T37" fmla="*/ 440 h 457"/>
                <a:gd name="T38" fmla="*/ 249 w 540"/>
                <a:gd name="T39" fmla="*/ 374 h 457"/>
                <a:gd name="T40" fmla="*/ 290 w 540"/>
                <a:gd name="T41" fmla="*/ 374 h 457"/>
                <a:gd name="T42" fmla="*/ 290 w 540"/>
                <a:gd name="T43" fmla="*/ 440 h 457"/>
                <a:gd name="T44" fmla="*/ 522 w 540"/>
                <a:gd name="T45" fmla="*/ 331 h 457"/>
                <a:gd name="T46" fmla="*/ 496 w 540"/>
                <a:gd name="T47" fmla="*/ 357 h 457"/>
                <a:gd name="T48" fmla="*/ 43 w 540"/>
                <a:gd name="T49" fmla="*/ 357 h 457"/>
                <a:gd name="T50" fmla="*/ 17 w 540"/>
                <a:gd name="T51" fmla="*/ 331 h 457"/>
                <a:gd name="T52" fmla="*/ 17 w 540"/>
                <a:gd name="T53" fmla="*/ 44 h 457"/>
                <a:gd name="T54" fmla="*/ 43 w 540"/>
                <a:gd name="T55" fmla="*/ 18 h 457"/>
                <a:gd name="T56" fmla="*/ 496 w 540"/>
                <a:gd name="T57" fmla="*/ 18 h 457"/>
                <a:gd name="T58" fmla="*/ 522 w 540"/>
                <a:gd name="T59" fmla="*/ 44 h 457"/>
                <a:gd name="T60" fmla="*/ 522 w 540"/>
                <a:gd name="T61" fmla="*/ 33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55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40"/>
                    <a:pt x="372" y="440"/>
                    <a:pt x="372" y="440"/>
                  </a:cubicBezTo>
                  <a:cubicBezTo>
                    <a:pt x="308" y="440"/>
                    <a:pt x="308" y="440"/>
                    <a:pt x="308" y="440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5"/>
                    <a:pt x="540" y="331"/>
                  </a:cubicBezTo>
                  <a:cubicBezTo>
                    <a:pt x="540" y="44"/>
                    <a:pt x="540" y="44"/>
                    <a:pt x="540" y="44"/>
                  </a:cubicBezTo>
                  <a:cubicBezTo>
                    <a:pt x="540" y="20"/>
                    <a:pt x="520" y="0"/>
                    <a:pt x="496" y="0"/>
                  </a:cubicBezTo>
                  <a:close/>
                  <a:moveTo>
                    <a:pt x="290" y="440"/>
                  </a:moveTo>
                  <a:cubicBezTo>
                    <a:pt x="249" y="440"/>
                    <a:pt x="249" y="440"/>
                    <a:pt x="249" y="440"/>
                  </a:cubicBezTo>
                  <a:cubicBezTo>
                    <a:pt x="249" y="374"/>
                    <a:pt x="249" y="374"/>
                    <a:pt x="249" y="374"/>
                  </a:cubicBezTo>
                  <a:cubicBezTo>
                    <a:pt x="290" y="374"/>
                    <a:pt x="290" y="374"/>
                    <a:pt x="290" y="374"/>
                  </a:cubicBezTo>
                  <a:lnTo>
                    <a:pt x="290" y="440"/>
                  </a:lnTo>
                  <a:close/>
                  <a:moveTo>
                    <a:pt x="522" y="331"/>
                  </a:moveTo>
                  <a:cubicBezTo>
                    <a:pt x="522" y="345"/>
                    <a:pt x="510" y="357"/>
                    <a:pt x="496" y="357"/>
                  </a:cubicBezTo>
                  <a:cubicBezTo>
                    <a:pt x="43" y="357"/>
                    <a:pt x="43" y="357"/>
                    <a:pt x="43" y="357"/>
                  </a:cubicBezTo>
                  <a:cubicBezTo>
                    <a:pt x="29" y="357"/>
                    <a:pt x="17" y="345"/>
                    <a:pt x="17" y="331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29"/>
                    <a:pt x="29" y="18"/>
                    <a:pt x="43" y="18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510" y="18"/>
                    <a:pt x="522" y="29"/>
                    <a:pt x="522" y="44"/>
                  </a:cubicBezTo>
                  <a:lnTo>
                    <a:pt x="522" y="3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2306638" y="2998788"/>
              <a:ext cx="1303338" cy="723900"/>
            </a:xfrm>
            <a:custGeom>
              <a:avLst/>
              <a:gdLst>
                <a:gd name="T0" fmla="*/ 429 w 438"/>
                <a:gd name="T1" fmla="*/ 0 h 244"/>
                <a:gd name="T2" fmla="*/ 390 w 438"/>
                <a:gd name="T3" fmla="*/ 0 h 244"/>
                <a:gd name="T4" fmla="*/ 390 w 438"/>
                <a:gd name="T5" fmla="*/ 18 h 244"/>
                <a:gd name="T6" fmla="*/ 405 w 438"/>
                <a:gd name="T7" fmla="*/ 18 h 244"/>
                <a:gd name="T8" fmla="*/ 307 w 438"/>
                <a:gd name="T9" fmla="*/ 101 h 244"/>
                <a:gd name="T10" fmla="*/ 294 w 438"/>
                <a:gd name="T11" fmla="*/ 98 h 244"/>
                <a:gd name="T12" fmla="*/ 274 w 438"/>
                <a:gd name="T13" fmla="*/ 106 h 244"/>
                <a:gd name="T14" fmla="*/ 251 w 438"/>
                <a:gd name="T15" fmla="*/ 97 h 244"/>
                <a:gd name="T16" fmla="*/ 225 w 438"/>
                <a:gd name="T17" fmla="*/ 72 h 244"/>
                <a:gd name="T18" fmla="*/ 199 w 438"/>
                <a:gd name="T19" fmla="*/ 98 h 244"/>
                <a:gd name="T20" fmla="*/ 205 w 438"/>
                <a:gd name="T21" fmla="*/ 115 h 244"/>
                <a:gd name="T22" fmla="*/ 182 w 438"/>
                <a:gd name="T23" fmla="*/ 162 h 244"/>
                <a:gd name="T24" fmla="*/ 179 w 438"/>
                <a:gd name="T25" fmla="*/ 162 h 244"/>
                <a:gd name="T26" fmla="*/ 160 w 438"/>
                <a:gd name="T27" fmla="*/ 170 h 244"/>
                <a:gd name="T28" fmla="*/ 123 w 438"/>
                <a:gd name="T29" fmla="*/ 147 h 244"/>
                <a:gd name="T30" fmla="*/ 124 w 438"/>
                <a:gd name="T31" fmla="*/ 143 h 244"/>
                <a:gd name="T32" fmla="*/ 98 w 438"/>
                <a:gd name="T33" fmla="*/ 117 h 244"/>
                <a:gd name="T34" fmla="*/ 72 w 438"/>
                <a:gd name="T35" fmla="*/ 143 h 244"/>
                <a:gd name="T36" fmla="*/ 75 w 438"/>
                <a:gd name="T37" fmla="*/ 157 h 244"/>
                <a:gd name="T38" fmla="*/ 0 w 438"/>
                <a:gd name="T39" fmla="*/ 231 h 244"/>
                <a:gd name="T40" fmla="*/ 12 w 438"/>
                <a:gd name="T41" fmla="*/ 244 h 244"/>
                <a:gd name="T42" fmla="*/ 88 w 438"/>
                <a:gd name="T43" fmla="*/ 168 h 244"/>
                <a:gd name="T44" fmla="*/ 97 w 438"/>
                <a:gd name="T45" fmla="*/ 169 h 244"/>
                <a:gd name="T46" fmla="*/ 115 w 438"/>
                <a:gd name="T47" fmla="*/ 162 h 244"/>
                <a:gd name="T48" fmla="*/ 153 w 438"/>
                <a:gd name="T49" fmla="*/ 185 h 244"/>
                <a:gd name="T50" fmla="*/ 153 w 438"/>
                <a:gd name="T51" fmla="*/ 188 h 244"/>
                <a:gd name="T52" fmla="*/ 179 w 438"/>
                <a:gd name="T53" fmla="*/ 214 h 244"/>
                <a:gd name="T54" fmla="*/ 205 w 438"/>
                <a:gd name="T55" fmla="*/ 188 h 244"/>
                <a:gd name="T56" fmla="*/ 198 w 438"/>
                <a:gd name="T57" fmla="*/ 170 h 244"/>
                <a:gd name="T58" fmla="*/ 220 w 438"/>
                <a:gd name="T59" fmla="*/ 124 h 244"/>
                <a:gd name="T60" fmla="*/ 225 w 438"/>
                <a:gd name="T61" fmla="*/ 124 h 244"/>
                <a:gd name="T62" fmla="*/ 246 w 438"/>
                <a:gd name="T63" fmla="*/ 113 h 244"/>
                <a:gd name="T64" fmla="*/ 268 w 438"/>
                <a:gd name="T65" fmla="*/ 122 h 244"/>
                <a:gd name="T66" fmla="*/ 268 w 438"/>
                <a:gd name="T67" fmla="*/ 124 h 244"/>
                <a:gd name="T68" fmla="*/ 294 w 438"/>
                <a:gd name="T69" fmla="*/ 150 h 244"/>
                <a:gd name="T70" fmla="*/ 320 w 438"/>
                <a:gd name="T71" fmla="*/ 124 h 244"/>
                <a:gd name="T72" fmla="*/ 318 w 438"/>
                <a:gd name="T73" fmla="*/ 114 h 244"/>
                <a:gd name="T74" fmla="*/ 420 w 438"/>
                <a:gd name="T75" fmla="*/ 28 h 244"/>
                <a:gd name="T76" fmla="*/ 420 w 438"/>
                <a:gd name="T77" fmla="*/ 49 h 244"/>
                <a:gd name="T78" fmla="*/ 438 w 438"/>
                <a:gd name="T79" fmla="*/ 49 h 244"/>
                <a:gd name="T80" fmla="*/ 438 w 438"/>
                <a:gd name="T81" fmla="*/ 9 h 244"/>
                <a:gd name="T82" fmla="*/ 429 w 438"/>
                <a:gd name="T83" fmla="*/ 0 h 244"/>
                <a:gd name="T84" fmla="*/ 97 w 438"/>
                <a:gd name="T85" fmla="*/ 152 h 244"/>
                <a:gd name="T86" fmla="*/ 88 w 438"/>
                <a:gd name="T87" fmla="*/ 143 h 244"/>
                <a:gd name="T88" fmla="*/ 97 w 438"/>
                <a:gd name="T89" fmla="*/ 134 h 244"/>
                <a:gd name="T90" fmla="*/ 106 w 438"/>
                <a:gd name="T91" fmla="*/ 143 h 244"/>
                <a:gd name="T92" fmla="*/ 97 w 438"/>
                <a:gd name="T93" fmla="*/ 152 h 244"/>
                <a:gd name="T94" fmla="*/ 179 w 438"/>
                <a:gd name="T95" fmla="*/ 196 h 244"/>
                <a:gd name="T96" fmla="*/ 170 w 438"/>
                <a:gd name="T97" fmla="*/ 188 h 244"/>
                <a:gd name="T98" fmla="*/ 179 w 438"/>
                <a:gd name="T99" fmla="*/ 179 h 244"/>
                <a:gd name="T100" fmla="*/ 188 w 438"/>
                <a:gd name="T101" fmla="*/ 188 h 244"/>
                <a:gd name="T102" fmla="*/ 179 w 438"/>
                <a:gd name="T103" fmla="*/ 196 h 244"/>
                <a:gd name="T104" fmla="*/ 225 w 438"/>
                <a:gd name="T105" fmla="*/ 106 h 244"/>
                <a:gd name="T106" fmla="*/ 216 w 438"/>
                <a:gd name="T107" fmla="*/ 98 h 244"/>
                <a:gd name="T108" fmla="*/ 225 w 438"/>
                <a:gd name="T109" fmla="*/ 89 h 244"/>
                <a:gd name="T110" fmla="*/ 234 w 438"/>
                <a:gd name="T111" fmla="*/ 98 h 244"/>
                <a:gd name="T112" fmla="*/ 225 w 438"/>
                <a:gd name="T113" fmla="*/ 106 h 244"/>
                <a:gd name="T114" fmla="*/ 294 w 438"/>
                <a:gd name="T115" fmla="*/ 132 h 244"/>
                <a:gd name="T116" fmla="*/ 285 w 438"/>
                <a:gd name="T117" fmla="*/ 123 h 244"/>
                <a:gd name="T118" fmla="*/ 294 w 438"/>
                <a:gd name="T119" fmla="*/ 114 h 244"/>
                <a:gd name="T120" fmla="*/ 303 w 438"/>
                <a:gd name="T121" fmla="*/ 123 h 244"/>
                <a:gd name="T122" fmla="*/ 294 w 438"/>
                <a:gd name="T123" fmla="*/ 1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8" h="244">
                  <a:moveTo>
                    <a:pt x="429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405" y="18"/>
                    <a:pt x="405" y="18"/>
                    <a:pt x="405" y="18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3" y="99"/>
                    <a:pt x="299" y="98"/>
                    <a:pt x="294" y="98"/>
                  </a:cubicBezTo>
                  <a:cubicBezTo>
                    <a:pt x="286" y="98"/>
                    <a:pt x="279" y="101"/>
                    <a:pt x="274" y="106"/>
                  </a:cubicBezTo>
                  <a:cubicBezTo>
                    <a:pt x="251" y="97"/>
                    <a:pt x="251" y="97"/>
                    <a:pt x="251" y="97"/>
                  </a:cubicBezTo>
                  <a:cubicBezTo>
                    <a:pt x="250" y="83"/>
                    <a:pt x="239" y="72"/>
                    <a:pt x="225" y="72"/>
                  </a:cubicBezTo>
                  <a:cubicBezTo>
                    <a:pt x="210" y="72"/>
                    <a:pt x="199" y="84"/>
                    <a:pt x="199" y="98"/>
                  </a:cubicBezTo>
                  <a:cubicBezTo>
                    <a:pt x="199" y="105"/>
                    <a:pt x="201" y="111"/>
                    <a:pt x="205" y="115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2" y="162"/>
                    <a:pt x="165" y="165"/>
                    <a:pt x="160" y="170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4" y="144"/>
                    <a:pt x="124" y="143"/>
                  </a:cubicBezTo>
                  <a:cubicBezTo>
                    <a:pt x="124" y="129"/>
                    <a:pt x="112" y="117"/>
                    <a:pt x="98" y="117"/>
                  </a:cubicBezTo>
                  <a:cubicBezTo>
                    <a:pt x="83" y="117"/>
                    <a:pt x="72" y="129"/>
                    <a:pt x="72" y="143"/>
                  </a:cubicBezTo>
                  <a:cubicBezTo>
                    <a:pt x="72" y="148"/>
                    <a:pt x="73" y="153"/>
                    <a:pt x="75" y="15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91" y="169"/>
                    <a:pt x="94" y="169"/>
                    <a:pt x="97" y="169"/>
                  </a:cubicBezTo>
                  <a:cubicBezTo>
                    <a:pt x="104" y="169"/>
                    <a:pt x="110" y="166"/>
                    <a:pt x="115" y="162"/>
                  </a:cubicBezTo>
                  <a:cubicBezTo>
                    <a:pt x="153" y="185"/>
                    <a:pt x="153" y="185"/>
                    <a:pt x="153" y="185"/>
                  </a:cubicBezTo>
                  <a:cubicBezTo>
                    <a:pt x="153" y="186"/>
                    <a:pt x="153" y="187"/>
                    <a:pt x="153" y="188"/>
                  </a:cubicBezTo>
                  <a:cubicBezTo>
                    <a:pt x="153" y="202"/>
                    <a:pt x="164" y="214"/>
                    <a:pt x="179" y="214"/>
                  </a:cubicBezTo>
                  <a:cubicBezTo>
                    <a:pt x="193" y="214"/>
                    <a:pt x="205" y="202"/>
                    <a:pt x="205" y="188"/>
                  </a:cubicBezTo>
                  <a:cubicBezTo>
                    <a:pt x="205" y="181"/>
                    <a:pt x="202" y="175"/>
                    <a:pt x="198" y="170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2" y="124"/>
                    <a:pt x="223" y="124"/>
                    <a:pt x="225" y="124"/>
                  </a:cubicBezTo>
                  <a:cubicBezTo>
                    <a:pt x="234" y="124"/>
                    <a:pt x="241" y="120"/>
                    <a:pt x="246" y="113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3"/>
                    <a:pt x="268" y="123"/>
                    <a:pt x="268" y="124"/>
                  </a:cubicBezTo>
                  <a:cubicBezTo>
                    <a:pt x="268" y="138"/>
                    <a:pt x="280" y="150"/>
                    <a:pt x="294" y="150"/>
                  </a:cubicBezTo>
                  <a:cubicBezTo>
                    <a:pt x="308" y="150"/>
                    <a:pt x="320" y="138"/>
                    <a:pt x="320" y="124"/>
                  </a:cubicBezTo>
                  <a:cubicBezTo>
                    <a:pt x="320" y="120"/>
                    <a:pt x="319" y="117"/>
                    <a:pt x="318" y="114"/>
                  </a:cubicBezTo>
                  <a:cubicBezTo>
                    <a:pt x="420" y="28"/>
                    <a:pt x="420" y="28"/>
                    <a:pt x="420" y="28"/>
                  </a:cubicBezTo>
                  <a:cubicBezTo>
                    <a:pt x="420" y="49"/>
                    <a:pt x="420" y="49"/>
                    <a:pt x="420" y="49"/>
                  </a:cubicBezTo>
                  <a:cubicBezTo>
                    <a:pt x="438" y="49"/>
                    <a:pt x="438" y="49"/>
                    <a:pt x="438" y="4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38" y="4"/>
                    <a:pt x="434" y="0"/>
                    <a:pt x="429" y="0"/>
                  </a:cubicBezTo>
                  <a:close/>
                  <a:moveTo>
                    <a:pt x="97" y="152"/>
                  </a:moveTo>
                  <a:cubicBezTo>
                    <a:pt x="92" y="152"/>
                    <a:pt x="88" y="148"/>
                    <a:pt x="88" y="143"/>
                  </a:cubicBezTo>
                  <a:cubicBezTo>
                    <a:pt x="88" y="138"/>
                    <a:pt x="92" y="134"/>
                    <a:pt x="97" y="134"/>
                  </a:cubicBezTo>
                  <a:cubicBezTo>
                    <a:pt x="102" y="134"/>
                    <a:pt x="106" y="138"/>
                    <a:pt x="106" y="143"/>
                  </a:cubicBezTo>
                  <a:cubicBezTo>
                    <a:pt x="106" y="148"/>
                    <a:pt x="102" y="152"/>
                    <a:pt x="97" y="152"/>
                  </a:cubicBezTo>
                  <a:close/>
                  <a:moveTo>
                    <a:pt x="179" y="196"/>
                  </a:moveTo>
                  <a:cubicBezTo>
                    <a:pt x="174" y="196"/>
                    <a:pt x="170" y="192"/>
                    <a:pt x="170" y="188"/>
                  </a:cubicBezTo>
                  <a:cubicBezTo>
                    <a:pt x="170" y="183"/>
                    <a:pt x="174" y="179"/>
                    <a:pt x="179" y="179"/>
                  </a:cubicBezTo>
                  <a:cubicBezTo>
                    <a:pt x="184" y="179"/>
                    <a:pt x="188" y="183"/>
                    <a:pt x="188" y="188"/>
                  </a:cubicBezTo>
                  <a:cubicBezTo>
                    <a:pt x="188" y="193"/>
                    <a:pt x="184" y="196"/>
                    <a:pt x="179" y="196"/>
                  </a:cubicBezTo>
                  <a:close/>
                  <a:moveTo>
                    <a:pt x="225" y="106"/>
                  </a:moveTo>
                  <a:cubicBezTo>
                    <a:pt x="220" y="106"/>
                    <a:pt x="216" y="102"/>
                    <a:pt x="216" y="98"/>
                  </a:cubicBezTo>
                  <a:cubicBezTo>
                    <a:pt x="216" y="93"/>
                    <a:pt x="220" y="89"/>
                    <a:pt x="225" y="89"/>
                  </a:cubicBezTo>
                  <a:cubicBezTo>
                    <a:pt x="230" y="89"/>
                    <a:pt x="234" y="93"/>
                    <a:pt x="234" y="98"/>
                  </a:cubicBezTo>
                  <a:cubicBezTo>
                    <a:pt x="234" y="102"/>
                    <a:pt x="230" y="106"/>
                    <a:pt x="225" y="106"/>
                  </a:cubicBezTo>
                  <a:close/>
                  <a:moveTo>
                    <a:pt x="294" y="132"/>
                  </a:moveTo>
                  <a:cubicBezTo>
                    <a:pt x="289" y="132"/>
                    <a:pt x="285" y="128"/>
                    <a:pt x="285" y="123"/>
                  </a:cubicBezTo>
                  <a:cubicBezTo>
                    <a:pt x="285" y="118"/>
                    <a:pt x="289" y="114"/>
                    <a:pt x="294" y="114"/>
                  </a:cubicBezTo>
                  <a:cubicBezTo>
                    <a:pt x="299" y="114"/>
                    <a:pt x="303" y="118"/>
                    <a:pt x="303" y="123"/>
                  </a:cubicBezTo>
                  <a:cubicBezTo>
                    <a:pt x="303" y="128"/>
                    <a:pt x="299" y="132"/>
                    <a:pt x="294" y="1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7929929" y="4744246"/>
            <a:ext cx="2349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Poppins" panose="00000500000000000000" pitchFamily="2" charset="0"/>
              </a:rPr>
              <a:t>Личностная оценка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8086" y="5078661"/>
            <a:ext cx="2835574" cy="13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Как человек сам оценивает влияние учебы на стресс, и влияют ли на это желаемые оценки?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98983" y="4833922"/>
            <a:ext cx="600528" cy="506362"/>
            <a:chOff x="6883116" y="4781908"/>
            <a:chExt cx="1609725" cy="1357313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7348253" y="4908908"/>
              <a:ext cx="676275" cy="844550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6883116" y="4781908"/>
              <a:ext cx="1609725" cy="1357313"/>
            </a:xfrm>
            <a:custGeom>
              <a:avLst/>
              <a:gdLst>
                <a:gd name="T0" fmla="*/ 496 w 540"/>
                <a:gd name="T1" fmla="*/ 0 h 457"/>
                <a:gd name="T2" fmla="*/ 43 w 540"/>
                <a:gd name="T3" fmla="*/ 0 h 457"/>
                <a:gd name="T4" fmla="*/ 0 w 540"/>
                <a:gd name="T5" fmla="*/ 43 h 457"/>
                <a:gd name="T6" fmla="*/ 0 w 540"/>
                <a:gd name="T7" fmla="*/ 330 h 457"/>
                <a:gd name="T8" fmla="*/ 43 w 540"/>
                <a:gd name="T9" fmla="*/ 374 h 457"/>
                <a:gd name="T10" fmla="*/ 232 w 540"/>
                <a:gd name="T11" fmla="*/ 374 h 457"/>
                <a:gd name="T12" fmla="*/ 232 w 540"/>
                <a:gd name="T13" fmla="*/ 439 h 457"/>
                <a:gd name="T14" fmla="*/ 168 w 540"/>
                <a:gd name="T15" fmla="*/ 439 h 457"/>
                <a:gd name="T16" fmla="*/ 168 w 540"/>
                <a:gd name="T17" fmla="*/ 457 h 457"/>
                <a:gd name="T18" fmla="*/ 372 w 540"/>
                <a:gd name="T19" fmla="*/ 457 h 457"/>
                <a:gd name="T20" fmla="*/ 372 w 540"/>
                <a:gd name="T21" fmla="*/ 439 h 457"/>
                <a:gd name="T22" fmla="*/ 308 w 540"/>
                <a:gd name="T23" fmla="*/ 439 h 457"/>
                <a:gd name="T24" fmla="*/ 308 w 540"/>
                <a:gd name="T25" fmla="*/ 374 h 457"/>
                <a:gd name="T26" fmla="*/ 496 w 540"/>
                <a:gd name="T27" fmla="*/ 374 h 457"/>
                <a:gd name="T28" fmla="*/ 540 w 540"/>
                <a:gd name="T29" fmla="*/ 330 h 457"/>
                <a:gd name="T30" fmla="*/ 540 w 540"/>
                <a:gd name="T31" fmla="*/ 43 h 457"/>
                <a:gd name="T32" fmla="*/ 496 w 540"/>
                <a:gd name="T33" fmla="*/ 0 h 457"/>
                <a:gd name="T34" fmla="*/ 290 w 540"/>
                <a:gd name="T35" fmla="*/ 439 h 457"/>
                <a:gd name="T36" fmla="*/ 249 w 540"/>
                <a:gd name="T37" fmla="*/ 439 h 457"/>
                <a:gd name="T38" fmla="*/ 249 w 540"/>
                <a:gd name="T39" fmla="*/ 373 h 457"/>
                <a:gd name="T40" fmla="*/ 290 w 540"/>
                <a:gd name="T41" fmla="*/ 373 h 457"/>
                <a:gd name="T42" fmla="*/ 290 w 540"/>
                <a:gd name="T43" fmla="*/ 439 h 457"/>
                <a:gd name="T44" fmla="*/ 522 w 540"/>
                <a:gd name="T45" fmla="*/ 330 h 457"/>
                <a:gd name="T46" fmla="*/ 496 w 540"/>
                <a:gd name="T47" fmla="*/ 356 h 457"/>
                <a:gd name="T48" fmla="*/ 43 w 540"/>
                <a:gd name="T49" fmla="*/ 356 h 457"/>
                <a:gd name="T50" fmla="*/ 17 w 540"/>
                <a:gd name="T51" fmla="*/ 330 h 457"/>
                <a:gd name="T52" fmla="*/ 17 w 540"/>
                <a:gd name="T53" fmla="*/ 43 h 457"/>
                <a:gd name="T54" fmla="*/ 43 w 540"/>
                <a:gd name="T55" fmla="*/ 17 h 457"/>
                <a:gd name="T56" fmla="*/ 496 w 540"/>
                <a:gd name="T57" fmla="*/ 17 h 457"/>
                <a:gd name="T58" fmla="*/ 522 w 540"/>
                <a:gd name="T59" fmla="*/ 43 h 457"/>
                <a:gd name="T60" fmla="*/ 522 w 540"/>
                <a:gd name="T61" fmla="*/ 33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54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39"/>
                    <a:pt x="232" y="439"/>
                    <a:pt x="232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39"/>
                    <a:pt x="372" y="439"/>
                    <a:pt x="372" y="439"/>
                  </a:cubicBezTo>
                  <a:cubicBezTo>
                    <a:pt x="308" y="439"/>
                    <a:pt x="308" y="439"/>
                    <a:pt x="308" y="439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4"/>
                    <a:pt x="540" y="330"/>
                  </a:cubicBezTo>
                  <a:cubicBezTo>
                    <a:pt x="540" y="43"/>
                    <a:pt x="540" y="43"/>
                    <a:pt x="540" y="43"/>
                  </a:cubicBezTo>
                  <a:cubicBezTo>
                    <a:pt x="540" y="19"/>
                    <a:pt x="520" y="0"/>
                    <a:pt x="496" y="0"/>
                  </a:cubicBezTo>
                  <a:close/>
                  <a:moveTo>
                    <a:pt x="290" y="439"/>
                  </a:moveTo>
                  <a:cubicBezTo>
                    <a:pt x="249" y="439"/>
                    <a:pt x="249" y="439"/>
                    <a:pt x="249" y="439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90" y="373"/>
                    <a:pt x="290" y="373"/>
                    <a:pt x="290" y="373"/>
                  </a:cubicBezTo>
                  <a:lnTo>
                    <a:pt x="290" y="439"/>
                  </a:lnTo>
                  <a:close/>
                  <a:moveTo>
                    <a:pt x="522" y="330"/>
                  </a:moveTo>
                  <a:cubicBezTo>
                    <a:pt x="522" y="345"/>
                    <a:pt x="511" y="356"/>
                    <a:pt x="496" y="356"/>
                  </a:cubicBezTo>
                  <a:cubicBezTo>
                    <a:pt x="43" y="356"/>
                    <a:pt x="43" y="356"/>
                    <a:pt x="43" y="356"/>
                  </a:cubicBezTo>
                  <a:cubicBezTo>
                    <a:pt x="29" y="356"/>
                    <a:pt x="17" y="345"/>
                    <a:pt x="17" y="33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29"/>
                    <a:pt x="29" y="17"/>
                    <a:pt x="43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510" y="17"/>
                    <a:pt x="522" y="29"/>
                    <a:pt x="522" y="43"/>
                  </a:cubicBezTo>
                  <a:cubicBezTo>
                    <a:pt x="522" y="330"/>
                    <a:pt x="522" y="330"/>
                    <a:pt x="522" y="3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5" name="Rectangle 4"/>
          <p:cNvSpPr/>
          <p:nvPr/>
        </p:nvSpPr>
        <p:spPr>
          <a:xfrm>
            <a:off x="7885539" y="799149"/>
            <a:ext cx="2614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lt"/>
                <a:cs typeface="Poppins" panose="00000500000000000000" pitchFamily="2" charset="0"/>
              </a:rPr>
              <a:t>Отношения с людьми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48087" y="1151320"/>
            <a:ext cx="2835574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</a:rPr>
              <a:t>Влияют ли отношения с одногруппниками и преподавателями на стресс?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018961" y="937203"/>
            <a:ext cx="592362" cy="402557"/>
            <a:chOff x="6903417" y="1900356"/>
            <a:chExt cx="1587837" cy="1079062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6903417" y="2134868"/>
              <a:ext cx="676275" cy="844550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7627193" y="1900356"/>
              <a:ext cx="864061" cy="1079062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6906634" y="2340850"/>
            <a:ext cx="3214774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6906634" y="4300421"/>
            <a:ext cx="3214774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84E2F275-5FF7-4858-94A1-E07B0D8ADFAB}"/>
              </a:ext>
            </a:extLst>
          </p:cNvPr>
          <p:cNvSpPr/>
          <p:nvPr/>
        </p:nvSpPr>
        <p:spPr>
          <a:xfrm>
            <a:off x="11248008" y="173373"/>
            <a:ext cx="88259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90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04942EE4-E9C5-4622-B89C-36EADA527500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0" y="3429000"/>
            <a:ext cx="12192000" cy="2104379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0" y="614306"/>
            <a:ext cx="10563603" cy="779463"/>
          </a:xfrm>
        </p:spPr>
        <p:txBody>
          <a:bodyPr/>
          <a:lstStyle/>
          <a:p>
            <a:pPr algn="ctr"/>
            <a:r>
              <a:rPr lang="ru-RU" sz="3200" dirty="0"/>
              <a:t>Важные понятия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3</a:t>
            </a:fld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1099372" y="1849534"/>
            <a:ext cx="7970200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accent1"/>
                </a:solidFill>
                <a:effectLst/>
                <a:latin typeface="Whitney"/>
              </a:rPr>
              <a:t>Стресс – состояние напряжения организма как защитная реакция на неблагоприятные факторы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6101" y="3669342"/>
            <a:ext cx="8111694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accent1"/>
                </a:solidFill>
                <a:effectLst/>
                <a:latin typeface="Whitney"/>
              </a:rPr>
              <a:t>Тревожность — личностная особенность, проявляющаяся в склонности человека часто переживать сильную тревогу по относительно малым поводам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9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924029-05E8-4FAD-983E-F0A50913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38C7834-6D33-4D4C-892F-C4B8FA5A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chemeClr val="accent1"/>
                </a:solidFill>
              </a:rPr>
              <a:t>Первая часть – вопросы, необходимые для оценки взаимосвязи уровня стресса у студентов с различными факторами </a:t>
            </a:r>
          </a:p>
          <a:p>
            <a:r>
              <a:rPr lang="ru-RU" sz="1800" dirty="0">
                <a:solidFill>
                  <a:schemeClr val="accent1"/>
                </a:solidFill>
              </a:rPr>
              <a:t>Вторая часть – видоизмененный тест В. Ю. Щербатых на определение уровня стресса</a:t>
            </a:r>
          </a:p>
          <a:p>
            <a:r>
              <a:rPr lang="ru-RU" sz="1800" dirty="0">
                <a:solidFill>
                  <a:schemeClr val="accent1"/>
                </a:solidFill>
              </a:rPr>
              <a:t>Третья часть – видоизмененный тест </a:t>
            </a:r>
            <a:r>
              <a:rPr lang="ru-RU" sz="1800" dirty="0" err="1">
                <a:solidFill>
                  <a:schemeClr val="accent1"/>
                </a:solidFill>
              </a:rPr>
              <a:t>Спилбергера</a:t>
            </a:r>
            <a:r>
              <a:rPr lang="ru-RU" sz="1800" dirty="0">
                <a:solidFill>
                  <a:schemeClr val="accent1"/>
                </a:solidFill>
              </a:rPr>
              <a:t> Ханина на определение уровня тревожности</a:t>
            </a:r>
          </a:p>
          <a:p>
            <a:endParaRPr lang="ru-RU" sz="1800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A855FA0-5012-4B7B-8C7F-6980E5FB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4</a:t>
            </a:fld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1A6A293-0FBA-474B-8F69-7D63C350E5A6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27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19F105B-DCC3-42E7-ADF1-5F74C66DFC68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xmlns="" id="{9023EB18-F168-44AE-B4CE-7AD2267D1FF3}"/>
              </a:ext>
            </a:extLst>
          </p:cNvPr>
          <p:cNvSpPr/>
          <p:nvPr/>
        </p:nvSpPr>
        <p:spPr>
          <a:xfrm>
            <a:off x="-109368" y="1467292"/>
            <a:ext cx="12410735" cy="1839434"/>
          </a:xfrm>
          <a:prstGeom prst="roundRect">
            <a:avLst>
              <a:gd name="adj" fmla="val 6967"/>
            </a:avLst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4812E4-AFB3-4228-8BD8-4602C228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+mj-lt"/>
              </a:rPr>
              <a:t>Тест на определение уровня стресса по В. Ю. Щербатых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2AEF5B8-A730-4285-AEBD-6C2C66ED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40" y="1488559"/>
            <a:ext cx="10842822" cy="4327450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Для определения уровня стресса рассматривались следующие группы симптомов:</a:t>
            </a:r>
            <a:r>
              <a:rPr lang="ru-RU" sz="1600" dirty="0">
                <a:solidFill>
                  <a:schemeClr val="bg2"/>
                </a:solidFill>
                <a:latin typeface="Gadugi (Основной текст)"/>
              </a:rPr>
              <a:t/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-интеллектуальные</a:t>
            </a:r>
            <a:r>
              <a:rPr lang="ru-RU" sz="1600" dirty="0">
                <a:solidFill>
                  <a:schemeClr val="bg2"/>
                </a:solidFill>
                <a:latin typeface="Gadugi (Основной текст)"/>
              </a:rPr>
              <a:t/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-поведенческие</a:t>
            </a:r>
            <a:r>
              <a:rPr lang="ru-RU" sz="1600" dirty="0">
                <a:solidFill>
                  <a:schemeClr val="bg2"/>
                </a:solidFill>
                <a:latin typeface="Gadugi (Основной текст)"/>
              </a:rPr>
              <a:t/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-эмоциональные</a:t>
            </a:r>
            <a:r>
              <a:rPr lang="ru-RU" sz="1600" dirty="0">
                <a:solidFill>
                  <a:schemeClr val="bg2"/>
                </a:solidFill>
                <a:latin typeface="Gadugi (Основной текст)"/>
              </a:rPr>
              <a:t/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-физиологические</a:t>
            </a:r>
            <a:endParaRPr lang="en-US" sz="1600" b="0" i="0" dirty="0">
              <a:solidFill>
                <a:schemeClr val="bg2"/>
              </a:solidFill>
              <a:effectLst/>
              <a:latin typeface="Gadugi (Основной текст)"/>
            </a:endParaRP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ru-RU" sz="1600" dirty="0">
                <a:latin typeface="Gadugi (Основной текст)"/>
              </a:rPr>
              <a:t/>
            </a:r>
            <a:br>
              <a:rPr lang="ru-RU" sz="1600" dirty="0">
                <a:latin typeface="Gadugi (Основной текст)"/>
              </a:rPr>
            </a:br>
            <a:r>
              <a:rPr lang="ru-RU" sz="1600" b="0" i="0" dirty="0">
                <a:solidFill>
                  <a:srgbClr val="000000"/>
                </a:solidFill>
                <a:effectLst/>
                <a:latin typeface="Gadugi (Основной текст)"/>
              </a:rPr>
              <a:t>Испытуемым предлагалось ответить, насколько им близко каждое утверждение, приведенное в опросе, по шкале от 0 до 4. В соответствии с методикой тестирования, ответы на вопросы, относящиеся к интеллектуальным и поведенческим симптомам, умножались на 1, относящиеся к эмоциональным симптомам – на 1.5, а относящиеся к физиологическим симптомам – на 2. Полученные числа суммировались и переводились в уровень стресса.</a:t>
            </a:r>
            <a:r>
              <a:rPr lang="ru-RU" sz="1600" dirty="0">
                <a:latin typeface="Gadugi (Основной текст)"/>
              </a:rPr>
              <a:t/>
            </a:r>
            <a:br>
              <a:rPr lang="ru-RU" sz="1600" dirty="0">
                <a:latin typeface="Gadugi (Основной текст)"/>
              </a:rPr>
            </a:br>
            <a:r>
              <a:rPr lang="ru-RU" sz="1600" b="0" i="0" dirty="0">
                <a:solidFill>
                  <a:srgbClr val="000000"/>
                </a:solidFill>
                <a:effectLst/>
                <a:latin typeface="Gadugi (Основной текст)"/>
              </a:rPr>
              <a:t>Из исходного теста были выбраны не все вопросы, чтобы не загружать анкету и тем самым увеличить число желающих поучаствовать в опросе, поэтому пороги уровней были вычислены пропорционально исходным. </a:t>
            </a:r>
            <a:endParaRPr lang="ru-RU" sz="1600" dirty="0">
              <a:solidFill>
                <a:schemeClr val="accent1"/>
              </a:solidFill>
              <a:latin typeface="Gadugi (Основной текст)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B76FEE7-CFFE-4093-BAF7-C89F420F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2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B55ED3B2-6385-4F24-9E95-E27CE1403932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xmlns="" id="{6BA27EB1-340F-417C-86FB-68A10BDBE7BB}"/>
              </a:ext>
            </a:extLst>
          </p:cNvPr>
          <p:cNvSpPr/>
          <p:nvPr/>
        </p:nvSpPr>
        <p:spPr>
          <a:xfrm>
            <a:off x="-109368" y="1443193"/>
            <a:ext cx="12410735" cy="1657775"/>
          </a:xfrm>
          <a:prstGeom prst="roundRect">
            <a:avLst>
              <a:gd name="adj" fmla="val 6967"/>
            </a:avLst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8C89FC-C925-4ED7-A949-6BFB6EEB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+mj-lt"/>
              </a:rPr>
              <a:t>Тест личностной тревожности </a:t>
            </a:r>
            <a:r>
              <a:rPr lang="ru-RU" b="1" dirty="0" err="1">
                <a:latin typeface="+mj-lt"/>
              </a:rPr>
              <a:t>Спилбергера</a:t>
            </a:r>
            <a:r>
              <a:rPr lang="ru-RU" b="1" dirty="0">
                <a:latin typeface="+mj-lt"/>
              </a:rPr>
              <a:t> Ханина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D57F350-CC19-4CCC-8FDE-136E1DE8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40" y="1643803"/>
            <a:ext cx="105216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Для определения уровня личностной тревожности рассматривались высказывания о различных чувствах и эмоциях. Испытуемым предлагалось ответить, насколько точно в последнее время, эти высказывания их описывают, по шкале от «Нет, это совсем не так» до «Совершенно верно» </a:t>
            </a:r>
          </a:p>
          <a:p>
            <a:pPr marL="0" indent="0">
              <a:buNone/>
            </a:pPr>
            <a:endParaRPr lang="ru-RU" sz="1600" b="0" i="0" dirty="0">
              <a:solidFill>
                <a:schemeClr val="bg2"/>
              </a:solidFill>
              <a:effectLst/>
              <a:latin typeface="Gadugi (Основной текст)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Gadugi (Основной текст)"/>
              </a:rPr>
              <a:t>В соответствии с методикой тестирования, каждый из ответов давал от 1го до 4х баллов. Затем отдельно суммировались баллы, полученные в вопросах связанных с положительными эмоциями, и отдельно с отрицательными, после чего вычислялась их разница со сдвигом. Полученный результат переводился в уровень личностной тревожности испытуемого. 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Gadugi (Основной текст)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5437EDC-0EFB-4C3F-A2A2-20744431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546012"/>
            <a:ext cx="10049428" cy="779463"/>
          </a:xfrm>
        </p:spPr>
        <p:txBody>
          <a:bodyPr/>
          <a:lstStyle/>
          <a:p>
            <a:pPr algn="ctr"/>
            <a:r>
              <a:rPr lang="ru-RU" dirty="0"/>
              <a:t>Общие результаты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7</a:t>
            </a:fld>
            <a:endParaRPr lang="en-US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BF5373B4-FE52-48B7-9BEB-81701697BEBB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xmlns="" id="{FBFD7909-29C8-4B68-B1E2-1A657ABDC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773168"/>
              </p:ext>
            </p:extLst>
          </p:nvPr>
        </p:nvGraphicFramePr>
        <p:xfrm>
          <a:off x="5443871" y="1374720"/>
          <a:ext cx="6528390" cy="5386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xmlns="" id="{9196677E-590B-4A72-A5B9-F9E44A8A1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172227"/>
              </p:ext>
            </p:extLst>
          </p:nvPr>
        </p:nvGraphicFramePr>
        <p:xfrm>
          <a:off x="198474" y="1412638"/>
          <a:ext cx="6032204" cy="529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248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9" y="425127"/>
            <a:ext cx="10557793" cy="1325563"/>
          </a:xfrm>
        </p:spPr>
        <p:txBody>
          <a:bodyPr/>
          <a:lstStyle/>
          <a:p>
            <a:pPr algn="ctr"/>
            <a:r>
              <a:rPr lang="ru-RU" dirty="0"/>
              <a:t>Корреляция со стрессом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8</a:t>
            </a:fld>
            <a:endParaRPr lang="en-US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245016F8-31FF-4301-A3CC-9C79E164406C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28559"/>
              </p:ext>
            </p:extLst>
          </p:nvPr>
        </p:nvGraphicFramePr>
        <p:xfrm>
          <a:off x="1729722" y="1654476"/>
          <a:ext cx="8477534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7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87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Вопрос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корреляции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Сколько дней в неделю вы не высыпаетесь из-за учебы?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0,66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прямая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Насколько вам хватает времени и сил на учебу?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-</a:t>
                      </a:r>
                      <a:r>
                        <a:rPr lang="ru-RU" dirty="0" smtClean="0"/>
                        <a:t>0,59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обратная зависимость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Оцените насколько по вашему мнению учеба влияет на ваш уровень стресса?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0,47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прямая зависимость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вы довольны своей успеваемостью по учебе?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  <a:r>
                        <a:rPr lang="ru-RU" dirty="0" smtClean="0"/>
                        <a:t>0,35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обратная слабая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Сколько в среднем часов в день вы тратите на учебу, не считая посещения пар?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0,33 – </a:t>
                      </a:r>
                      <a:r>
                        <a:rPr lang="ru-RU" dirty="0" smtClean="0"/>
                        <a:t>прямая слабая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65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9</a:t>
            </a:fld>
            <a:endParaRPr lang="en-US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DCF619BB-3113-4FA5-BE1C-9BC2B01B8459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55639" y="425127"/>
            <a:ext cx="10557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Корреляция </a:t>
            </a:r>
            <a:r>
              <a:rPr lang="en-US" dirty="0"/>
              <a:t> </a:t>
            </a:r>
            <a:r>
              <a:rPr lang="ru-RU" dirty="0"/>
              <a:t>с тревожностью</a:t>
            </a:r>
            <a:endParaRPr lang="en-US" dirty="0"/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96521"/>
              </p:ext>
            </p:extLst>
          </p:nvPr>
        </p:nvGraphicFramePr>
        <p:xfrm>
          <a:off x="1729723" y="1654476"/>
          <a:ext cx="84669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3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Вопрос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корреляции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Сколько дней в неделю вы не высыпаетесь из-за учебы?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0,48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прямая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Насколько вам хватает времени и сил на учебу?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-</a:t>
                      </a:r>
                      <a:r>
                        <a:rPr lang="ru-RU" dirty="0" smtClean="0"/>
                        <a:t>0,59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обратная зависимость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Оцените насколько по вашему мнению учеба влияет на ваш уровень стресса?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0,39</a:t>
                      </a:r>
                      <a:r>
                        <a:rPr lang="en-US" dirty="0" smtClean="0"/>
                        <a:t> – </a:t>
                      </a:r>
                      <a:r>
                        <a:rPr lang="ru-RU" dirty="0" smtClean="0"/>
                        <a:t>прямая слабая зависимость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вы довольны своей успеваемостью по учебе?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  <a:r>
                        <a:rPr lang="ru-RU" dirty="0" smtClean="0"/>
                        <a:t>0,36</a:t>
                      </a:r>
                      <a:r>
                        <a:rPr lang="en-US" dirty="0" smtClean="0"/>
                        <a:t> – </a:t>
                      </a:r>
                      <a:r>
                        <a:rPr lang="ru-RU" smtClean="0"/>
                        <a:t>обратная слабая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18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73737"/>
      </a:accent1>
      <a:accent2>
        <a:srgbClr val="6E6E6E"/>
      </a:accent2>
      <a:accent3>
        <a:srgbClr val="969696"/>
      </a:accent3>
      <a:accent4>
        <a:srgbClr val="70707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6">
      <a:majorFont>
        <a:latin typeface="Domine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2787</TotalTime>
  <Words>538</Words>
  <Application>Microsoft Office PowerPoint</Application>
  <PresentationFormat>Произвольный</PresentationFormat>
  <Paragraphs>79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Выявление уровня стресса у студентов российских вузов</vt:lpstr>
      <vt:lpstr>О нашем исследовании</vt:lpstr>
      <vt:lpstr>Важные понятия</vt:lpstr>
      <vt:lpstr>Структура тестирования</vt:lpstr>
      <vt:lpstr>Тест на определение уровня стресса по В. Ю. Щербатых</vt:lpstr>
      <vt:lpstr>Тест личностной тревожности Спилбергера Ханина </vt:lpstr>
      <vt:lpstr>Общие результаты</vt:lpstr>
      <vt:lpstr>Корреляция со стрессом</vt:lpstr>
      <vt:lpstr>Презентация PowerPoint</vt:lpstr>
      <vt:lpstr>Презентация PowerPoint</vt:lpstr>
      <vt:lpstr>Ссылки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</dc:title>
  <dc:creator>Admin</dc:creator>
  <cp:lastModifiedBy>Павел</cp:lastModifiedBy>
  <cp:revision>283</cp:revision>
  <dcterms:created xsi:type="dcterms:W3CDTF">2018-01-15T04:16:08Z</dcterms:created>
  <dcterms:modified xsi:type="dcterms:W3CDTF">2021-05-24T12:16:22Z</dcterms:modified>
</cp:coreProperties>
</file>